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Playfair Display"/>
      <p:regular r:id="rId20"/>
      <p:bold r:id="rId21"/>
      <p:italic r:id="rId22"/>
      <p:boldItalic r:id="rId23"/>
    </p:embeddedFont>
    <p:embeddedFont>
      <p:font typeface="Source Code Pro"/>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SourceCodePro-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italic.fntdata"/><Relationship Id="rId25" Type="http://schemas.openxmlformats.org/officeDocument/2006/relationships/font" Target="fonts/SourceCodePro-bold.fntdata"/><Relationship Id="rId28" Type="http://schemas.openxmlformats.org/officeDocument/2006/relationships/font" Target="fonts/Oswald-regular.fntdata"/><Relationship Id="rId27"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1099cb61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01099cb61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1099cb615_1_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g101099cb615_1_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71" name="Google Shape;71;g101099cb615_1_4: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1099cb615_1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1099cb615_1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1099cb615_1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1099cb615_1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dfdba29f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dfdba29f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dfdba29f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dfdba29f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dfdba29f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dfdba29f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1099cb615_1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1099cb615_1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1099cb615_1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1099cb615_1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facebook.com/LucindaLiterary" TargetMode="External"/><Relationship Id="rId4" Type="http://schemas.openxmlformats.org/officeDocument/2006/relationships/hyperlink" Target="https://twitter.com/LucindaLitNYC" TargetMode="External"/><Relationship Id="rId5" Type="http://schemas.openxmlformats.org/officeDocument/2006/relationships/hyperlink" Target="https://www.linkedin.com/company/lucinda-literary" TargetMode="External"/><Relationship Id="rId6" Type="http://schemas.openxmlformats.org/officeDocument/2006/relationships/hyperlink" Target="https://www.instagram.com/lucindaliterary/" TargetMode="External"/><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523250" y="576225"/>
            <a:ext cx="8125800" cy="1812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8000">
                <a:latin typeface="Playfair Display"/>
                <a:ea typeface="Playfair Display"/>
                <a:cs typeface="Playfair Display"/>
                <a:sym typeface="Playfair Display"/>
              </a:rPr>
              <a:t>Letter Better</a:t>
            </a:r>
            <a:endParaRPr b="1" sz="8000">
              <a:latin typeface="Playfair Display"/>
              <a:ea typeface="Playfair Display"/>
              <a:cs typeface="Playfair Display"/>
              <a:sym typeface="Playfair Display"/>
            </a:endParaRPr>
          </a:p>
          <a:p>
            <a:pPr indent="0" lvl="0" marL="0" rtl="0" algn="ctr">
              <a:spcBef>
                <a:spcPts val="0"/>
              </a:spcBef>
              <a:spcAft>
                <a:spcPts val="0"/>
              </a:spcAft>
              <a:buNone/>
            </a:pPr>
            <a:r>
              <a:rPr b="1" lang="en" sz="3000">
                <a:latin typeface="Playfair Display"/>
                <a:ea typeface="Playfair Display"/>
                <a:cs typeface="Playfair Display"/>
                <a:sym typeface="Playfair Display"/>
              </a:rPr>
              <a:t>Presented by Lucinda Halpern</a:t>
            </a:r>
            <a:endParaRPr b="1" sz="3000">
              <a:latin typeface="Playfair Display"/>
              <a:ea typeface="Playfair Display"/>
              <a:cs typeface="Playfair Display"/>
              <a:sym typeface="Playfair Display"/>
            </a:endParaRPr>
          </a:p>
        </p:txBody>
      </p:sp>
      <p:pic>
        <p:nvPicPr>
          <p:cNvPr id="63" name="Google Shape;63;p13"/>
          <p:cNvPicPr preferRelativeResize="0"/>
          <p:nvPr/>
        </p:nvPicPr>
        <p:blipFill>
          <a:blip r:embed="rId3">
            <a:alphaModFix/>
          </a:blip>
          <a:stretch>
            <a:fillRect/>
          </a:stretch>
        </p:blipFill>
        <p:spPr>
          <a:xfrm>
            <a:off x="2100450" y="3658925"/>
            <a:ext cx="4943100" cy="1012250"/>
          </a:xfrm>
          <a:prstGeom prst="rect">
            <a:avLst/>
          </a:prstGeom>
          <a:noFill/>
          <a:ln>
            <a:noFill/>
          </a:ln>
        </p:spPr>
      </p:pic>
      <p:sp>
        <p:nvSpPr>
          <p:cNvPr id="64" name="Google Shape;64;p13"/>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cxnSp>
        <p:nvCxnSpPr>
          <p:cNvPr id="65" name="Google Shape;65;p13"/>
          <p:cNvCxnSpPr/>
          <p:nvPr/>
        </p:nvCxnSpPr>
        <p:spPr>
          <a:xfrm flipH="1" rot="10800000">
            <a:off x="1697600" y="3547300"/>
            <a:ext cx="5777100" cy="12600"/>
          </a:xfrm>
          <a:prstGeom prst="straightConnector1">
            <a:avLst/>
          </a:prstGeom>
          <a:noFill/>
          <a:ln cap="flat" cmpd="sng" w="38100">
            <a:solidFill>
              <a:schemeClr val="lt1"/>
            </a:solidFill>
            <a:prstDash val="dash"/>
            <a:round/>
            <a:headEnd len="med" w="med" type="none"/>
            <a:tailEnd len="med" w="med" type="none"/>
          </a:ln>
        </p:spPr>
      </p:cxnSp>
      <p:pic>
        <p:nvPicPr>
          <p:cNvPr id="66" name="Google Shape;66;p13"/>
          <p:cNvPicPr preferRelativeResize="0"/>
          <p:nvPr/>
        </p:nvPicPr>
        <p:blipFill>
          <a:blip r:embed="rId4">
            <a:alphaModFix/>
          </a:blip>
          <a:stretch>
            <a:fillRect/>
          </a:stretch>
        </p:blipFill>
        <p:spPr>
          <a:xfrm>
            <a:off x="7474699" y="494063"/>
            <a:ext cx="1481450" cy="1976326"/>
          </a:xfrm>
          <a:prstGeom prst="rect">
            <a:avLst/>
          </a:prstGeom>
          <a:noFill/>
          <a:ln>
            <a:noFill/>
          </a:ln>
        </p:spPr>
      </p:pic>
      <p:pic>
        <p:nvPicPr>
          <p:cNvPr id="67" name="Google Shape;67;p13"/>
          <p:cNvPicPr preferRelativeResize="0"/>
          <p:nvPr/>
        </p:nvPicPr>
        <p:blipFill>
          <a:blip r:embed="rId4">
            <a:alphaModFix/>
          </a:blip>
          <a:stretch>
            <a:fillRect/>
          </a:stretch>
        </p:blipFill>
        <p:spPr>
          <a:xfrm flipH="1">
            <a:off x="216149" y="494063"/>
            <a:ext cx="1481450" cy="1976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
        <p:nvSpPr>
          <p:cNvPr id="143" name="Google Shape;143;p22"/>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u="sng">
                <a:latin typeface="Playfair Display"/>
                <a:ea typeface="Playfair Display"/>
                <a:cs typeface="Playfair Display"/>
                <a:sym typeface="Playfair Display"/>
                <a:hlinkClick r:id="rId3"/>
              </a:rPr>
              <a:t>Facebook</a:t>
            </a:r>
            <a:r>
              <a:rPr lang="en" sz="2400">
                <a:latin typeface="Playfair Display"/>
                <a:ea typeface="Playfair Display"/>
                <a:cs typeface="Playfair Display"/>
                <a:sym typeface="Playfair Display"/>
              </a:rPr>
              <a:t>: </a:t>
            </a:r>
            <a:r>
              <a:rPr b="1" lang="en" sz="2400">
                <a:latin typeface="Playfair Display"/>
                <a:ea typeface="Playfair Display"/>
                <a:cs typeface="Playfair Display"/>
                <a:sym typeface="Playfair Display"/>
              </a:rPr>
              <a:t>@LucindaLiterary |</a:t>
            </a:r>
            <a:r>
              <a:rPr b="1" lang="en" sz="2400">
                <a:latin typeface="Source Code Pro"/>
                <a:ea typeface="Source Code Pro"/>
                <a:cs typeface="Source Code Pro"/>
                <a:sym typeface="Source Code Pro"/>
              </a:rPr>
              <a:t> </a:t>
            </a:r>
            <a:r>
              <a:rPr lang="en" sz="2400" u="sng">
                <a:latin typeface="Playfair Display"/>
                <a:ea typeface="Playfair Display"/>
                <a:cs typeface="Playfair Display"/>
                <a:sym typeface="Playfair Display"/>
                <a:hlinkClick r:id="rId4"/>
              </a:rPr>
              <a:t>Twitter</a:t>
            </a:r>
            <a:r>
              <a:rPr lang="en" sz="2400">
                <a:latin typeface="Playfair Display"/>
                <a:ea typeface="Playfair Display"/>
                <a:cs typeface="Playfair Display"/>
                <a:sym typeface="Playfair Display"/>
              </a:rPr>
              <a:t>: </a:t>
            </a:r>
            <a:r>
              <a:rPr b="1" lang="en" sz="2400">
                <a:latin typeface="Playfair Display"/>
                <a:ea typeface="Playfair Display"/>
                <a:cs typeface="Playfair Display"/>
                <a:sym typeface="Playfair Display"/>
              </a:rPr>
              <a:t>@LucindaLitNYC</a:t>
            </a:r>
            <a:endParaRPr b="1" sz="2400">
              <a:latin typeface="Playfair Display"/>
              <a:ea typeface="Playfair Display"/>
              <a:cs typeface="Playfair Display"/>
              <a:sym typeface="Playfair Display"/>
            </a:endParaRPr>
          </a:p>
          <a:p>
            <a:pPr indent="0" lvl="0" marL="0" rtl="0" algn="ctr">
              <a:lnSpc>
                <a:spcPct val="115000"/>
              </a:lnSpc>
              <a:spcBef>
                <a:spcPts val="1200"/>
              </a:spcBef>
              <a:spcAft>
                <a:spcPts val="1200"/>
              </a:spcAft>
              <a:buNone/>
            </a:pPr>
            <a:r>
              <a:rPr lang="en" sz="2400" u="sng">
                <a:latin typeface="Playfair Display"/>
                <a:ea typeface="Playfair Display"/>
                <a:cs typeface="Playfair Display"/>
                <a:sym typeface="Playfair Display"/>
                <a:hlinkClick r:id="rId5"/>
              </a:rPr>
              <a:t>Linkedin</a:t>
            </a:r>
            <a:r>
              <a:rPr lang="en" sz="2400">
                <a:latin typeface="Playfair Display"/>
                <a:ea typeface="Playfair Display"/>
                <a:cs typeface="Playfair Display"/>
                <a:sym typeface="Playfair Display"/>
              </a:rPr>
              <a:t>: </a:t>
            </a:r>
            <a:r>
              <a:rPr b="1" lang="en" sz="2400">
                <a:latin typeface="Playfair Display"/>
                <a:ea typeface="Playfair Display"/>
                <a:cs typeface="Playfair Display"/>
                <a:sym typeface="Playfair Display"/>
              </a:rPr>
              <a:t>Lucinda Literary | </a:t>
            </a:r>
            <a:r>
              <a:rPr lang="en" sz="2400" u="sng">
                <a:latin typeface="Playfair Display"/>
                <a:ea typeface="Playfair Display"/>
                <a:cs typeface="Playfair Display"/>
                <a:sym typeface="Playfair Display"/>
                <a:hlinkClick r:id="rId6"/>
              </a:rPr>
              <a:t>Instagram</a:t>
            </a:r>
            <a:r>
              <a:rPr lang="en" sz="2400">
                <a:latin typeface="Playfair Display"/>
                <a:ea typeface="Playfair Display"/>
                <a:cs typeface="Playfair Display"/>
                <a:sym typeface="Playfair Display"/>
              </a:rPr>
              <a:t>: </a:t>
            </a:r>
            <a:r>
              <a:rPr b="1" lang="en" sz="2400">
                <a:latin typeface="Playfair Display"/>
                <a:ea typeface="Playfair Display"/>
                <a:cs typeface="Playfair Display"/>
                <a:sym typeface="Playfair Display"/>
              </a:rPr>
              <a:t>@lucindaliterary</a:t>
            </a:r>
            <a:endParaRPr sz="2400"/>
          </a:p>
        </p:txBody>
      </p:sp>
      <p:pic>
        <p:nvPicPr>
          <p:cNvPr id="144" name="Google Shape;144;p22"/>
          <p:cNvPicPr preferRelativeResize="0"/>
          <p:nvPr/>
        </p:nvPicPr>
        <p:blipFill>
          <a:blip r:embed="rId7">
            <a:alphaModFix/>
          </a:blip>
          <a:stretch>
            <a:fillRect/>
          </a:stretch>
        </p:blipFill>
        <p:spPr>
          <a:xfrm>
            <a:off x="2232425" y="221149"/>
            <a:ext cx="4400450" cy="901100"/>
          </a:xfrm>
          <a:prstGeom prst="rect">
            <a:avLst/>
          </a:prstGeom>
          <a:noFill/>
          <a:ln>
            <a:noFill/>
          </a:ln>
        </p:spPr>
      </p:pic>
      <p:sp>
        <p:nvSpPr>
          <p:cNvPr id="145" name="Google Shape;145;p22"/>
          <p:cNvSpPr txBox="1"/>
          <p:nvPr>
            <p:ph type="title"/>
          </p:nvPr>
        </p:nvSpPr>
        <p:spPr>
          <a:xfrm>
            <a:off x="430800" y="3406200"/>
            <a:ext cx="8282400" cy="1516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i="1" lang="en" sz="2400">
                <a:solidFill>
                  <a:schemeClr val="dk1"/>
                </a:solidFill>
                <a:latin typeface="Playfair Display"/>
                <a:ea typeface="Playfair Display"/>
                <a:cs typeface="Playfair Display"/>
                <a:sym typeface="Playfair Display"/>
              </a:rPr>
              <a:t>Spread the word using #LetterBetter and tag us!</a:t>
            </a:r>
            <a:endParaRPr i="1"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265500" y="1129375"/>
            <a:ext cx="4045200" cy="948300"/>
          </a:xfrm>
          <a:prstGeom prst="rect">
            <a:avLst/>
          </a:prstGeom>
          <a:noFill/>
          <a:ln>
            <a:noFill/>
          </a:ln>
        </p:spPr>
        <p:txBody>
          <a:bodyPr anchorCtr="0" anchor="b" bIns="34275" lIns="0" spcFirstLastPara="1" rIns="0" wrap="square" tIns="34275">
            <a:normAutofit/>
          </a:bodyPr>
          <a:lstStyle/>
          <a:p>
            <a:pPr indent="0" lvl="0" marL="0" rtl="0" algn="ctr">
              <a:lnSpc>
                <a:spcPct val="90000"/>
              </a:lnSpc>
              <a:spcBef>
                <a:spcPts val="0"/>
              </a:spcBef>
              <a:spcAft>
                <a:spcPts val="0"/>
              </a:spcAft>
              <a:buSzPts val="1400"/>
              <a:buNone/>
            </a:pPr>
            <a:r>
              <a:rPr lang="en">
                <a:latin typeface="Playfair Display"/>
                <a:ea typeface="Playfair Display"/>
                <a:cs typeface="Playfair Display"/>
                <a:sym typeface="Playfair Display"/>
              </a:rPr>
              <a:t>Housekeeping</a:t>
            </a:r>
            <a:endParaRPr>
              <a:latin typeface="Playfair Display"/>
              <a:ea typeface="Playfair Display"/>
              <a:cs typeface="Playfair Display"/>
              <a:sym typeface="Playfair Display"/>
            </a:endParaRPr>
          </a:p>
        </p:txBody>
      </p:sp>
      <p:sp>
        <p:nvSpPr>
          <p:cNvPr id="74" name="Google Shape;74;p14"/>
          <p:cNvSpPr txBox="1"/>
          <p:nvPr>
            <p:ph idx="2" type="body"/>
          </p:nvPr>
        </p:nvSpPr>
        <p:spPr>
          <a:xfrm>
            <a:off x="4788775" y="475050"/>
            <a:ext cx="4170600" cy="4193400"/>
          </a:xfrm>
          <a:prstGeom prst="rect">
            <a:avLst/>
          </a:prstGeom>
          <a:noFill/>
          <a:ln>
            <a:noFill/>
          </a:ln>
        </p:spPr>
        <p:txBody>
          <a:bodyPr anchorCtr="0" anchor="t" bIns="34275" lIns="0" spcFirstLastPara="1" rIns="0" wrap="square" tIns="34275">
            <a:normAutofit fontScale="62500" lnSpcReduction="10000"/>
          </a:bodyPr>
          <a:lstStyle/>
          <a:p>
            <a:pPr indent="0" lvl="0" marL="0" rtl="0" algn="ctr">
              <a:lnSpc>
                <a:spcPct val="150000"/>
              </a:lnSpc>
              <a:spcBef>
                <a:spcPts val="1400"/>
              </a:spcBef>
              <a:spcAft>
                <a:spcPts val="0"/>
              </a:spcAft>
              <a:buClr>
                <a:schemeClr val="dk2"/>
              </a:buClr>
              <a:buSzPct val="31372"/>
              <a:buFont typeface="Arial"/>
              <a:buNone/>
            </a:pPr>
            <a:r>
              <a:rPr i="1" lang="en" sz="2550" u="sng">
                <a:latin typeface="Playfair Display"/>
                <a:ea typeface="Playfair Display"/>
                <a:cs typeface="Playfair Display"/>
                <a:sym typeface="Playfair Display"/>
              </a:rPr>
              <a:t>Disclaimer:</a:t>
            </a:r>
            <a:endParaRPr i="1" sz="2550" u="sng">
              <a:latin typeface="Playfair Display"/>
              <a:ea typeface="Playfair Display"/>
              <a:cs typeface="Playfair Display"/>
              <a:sym typeface="Playfair Display"/>
            </a:endParaRPr>
          </a:p>
          <a:p>
            <a:pPr indent="0" lvl="0" marL="0" rtl="0" algn="l">
              <a:lnSpc>
                <a:spcPct val="150000"/>
              </a:lnSpc>
              <a:spcBef>
                <a:spcPts val="1400"/>
              </a:spcBef>
              <a:spcAft>
                <a:spcPts val="0"/>
              </a:spcAft>
              <a:buClr>
                <a:schemeClr val="dk2"/>
              </a:buClr>
              <a:buSzPct val="31372"/>
              <a:buFont typeface="Arial"/>
              <a:buNone/>
            </a:pPr>
            <a:r>
              <a:rPr i="1" lang="en" sz="2550">
                <a:latin typeface="Playfair Display"/>
                <a:ea typeface="Playfair Display"/>
                <a:cs typeface="Playfair Display"/>
                <a:sym typeface="Playfair Display"/>
              </a:rPr>
              <a:t>This course may be used for Lucinda Literary’s future sales and marketing. Please be mindful that if you ask a question during the event, you are giving Lucinda Literary the permission to use your name and likeness. If you would rather not be featured, simply turn off your video camera and ask your question in the chat!</a:t>
            </a:r>
            <a:endParaRPr i="1" sz="2550">
              <a:latin typeface="Playfair Display"/>
              <a:ea typeface="Playfair Display"/>
              <a:cs typeface="Playfair Display"/>
              <a:sym typeface="Playfair Display"/>
            </a:endParaRPr>
          </a:p>
          <a:p>
            <a:pPr indent="0" lvl="0" marL="0" rtl="0" algn="l">
              <a:lnSpc>
                <a:spcPct val="150000"/>
              </a:lnSpc>
              <a:spcBef>
                <a:spcPts val="1400"/>
              </a:spcBef>
              <a:spcAft>
                <a:spcPts val="0"/>
              </a:spcAft>
              <a:buClr>
                <a:schemeClr val="dk2"/>
              </a:buClr>
              <a:buSzPct val="31372"/>
              <a:buFont typeface="Arial"/>
              <a:buNone/>
            </a:pPr>
            <a:r>
              <a:rPr i="1" lang="en" sz="2550">
                <a:latin typeface="Playfair Display"/>
                <a:ea typeface="Playfair Display"/>
                <a:cs typeface="Playfair Display"/>
                <a:sym typeface="Playfair Display"/>
              </a:rPr>
              <a:t>Should you have tech trouble at any point, don’t hesitate to private message us.</a:t>
            </a:r>
            <a:endParaRPr i="1" sz="2550"/>
          </a:p>
          <a:p>
            <a:pPr indent="0" lvl="0" marL="0" rtl="0" algn="l">
              <a:lnSpc>
                <a:spcPct val="90000"/>
              </a:lnSpc>
              <a:spcBef>
                <a:spcPts val="1400"/>
              </a:spcBef>
              <a:spcAft>
                <a:spcPts val="0"/>
              </a:spcAft>
              <a:buSzPct val="94444"/>
              <a:buNone/>
            </a:pPr>
            <a:r>
              <a:t/>
            </a:r>
            <a:endParaRPr/>
          </a:p>
        </p:txBody>
      </p:sp>
      <p:sp>
        <p:nvSpPr>
          <p:cNvPr id="75" name="Google Shape;75;p14"/>
          <p:cNvSpPr txBox="1"/>
          <p:nvPr>
            <p:ph idx="1" type="subTitle"/>
          </p:nvPr>
        </p:nvSpPr>
        <p:spPr>
          <a:xfrm>
            <a:off x="265500" y="2287976"/>
            <a:ext cx="4045200" cy="1345500"/>
          </a:xfrm>
          <a:prstGeom prst="rect">
            <a:avLst/>
          </a:prstGeom>
        </p:spPr>
        <p:txBody>
          <a:bodyPr anchorCtr="0" anchor="t" bIns="91425" lIns="91425" spcFirstLastPara="1" rIns="91425" wrap="square" tIns="91425">
            <a:normAutofit fontScale="40000" lnSpcReduction="20000"/>
          </a:bodyPr>
          <a:lstStyle/>
          <a:p>
            <a:pPr indent="0" lvl="0" marL="0" rtl="0" algn="ctr">
              <a:spcBef>
                <a:spcPts val="0"/>
              </a:spcBef>
              <a:spcAft>
                <a:spcPts val="0"/>
              </a:spcAft>
              <a:buNone/>
            </a:pPr>
            <a:r>
              <a:rPr lang="en" sz="5500">
                <a:latin typeface="Playfair Display"/>
                <a:ea typeface="Playfair Display"/>
                <a:cs typeface="Playfair Display"/>
                <a:sym typeface="Playfair Display"/>
              </a:rPr>
              <a:t>Please keep your mute button on throughout the recording. You can unmute when asking a question.</a:t>
            </a:r>
            <a:endParaRPr/>
          </a:p>
        </p:txBody>
      </p:sp>
      <p:sp>
        <p:nvSpPr>
          <p:cNvPr id="76" name="Google Shape;76;p14"/>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pic>
        <p:nvPicPr>
          <p:cNvPr id="82" name="Google Shape;82;p15"/>
          <p:cNvPicPr preferRelativeResize="0"/>
          <p:nvPr/>
        </p:nvPicPr>
        <p:blipFill rotWithShape="1">
          <a:blip r:embed="rId3">
            <a:alphaModFix/>
          </a:blip>
          <a:srcRect b="5286" l="23645" r="26055" t="32663"/>
          <a:stretch/>
        </p:blipFill>
        <p:spPr>
          <a:xfrm>
            <a:off x="1308050" y="164675"/>
            <a:ext cx="6783533" cy="4706875"/>
          </a:xfrm>
          <a:prstGeom prst="rect">
            <a:avLst/>
          </a:prstGeom>
          <a:noFill/>
          <a:ln cap="flat" cmpd="sng" w="9525">
            <a:solidFill>
              <a:schemeClr val="dk1"/>
            </a:solidFill>
            <a:prstDash val="dash"/>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1624650" y="528900"/>
            <a:ext cx="5894700" cy="408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What does a query letter serve?</a:t>
            </a:r>
            <a:endParaRPr>
              <a:latin typeface="Playfair Display"/>
              <a:ea typeface="Playfair Display"/>
              <a:cs typeface="Playfair Display"/>
              <a:sym typeface="Playfair Display"/>
            </a:endParaRPr>
          </a:p>
        </p:txBody>
      </p:sp>
      <p:pic>
        <p:nvPicPr>
          <p:cNvPr id="88" name="Google Shape;88;p16"/>
          <p:cNvPicPr preferRelativeResize="0"/>
          <p:nvPr/>
        </p:nvPicPr>
        <p:blipFill>
          <a:blip r:embed="rId3">
            <a:alphaModFix/>
          </a:blip>
          <a:stretch>
            <a:fillRect/>
          </a:stretch>
        </p:blipFill>
        <p:spPr>
          <a:xfrm rot="-5400000">
            <a:off x="3868411" y="2789675"/>
            <a:ext cx="1407225" cy="2768324"/>
          </a:xfrm>
          <a:prstGeom prst="rect">
            <a:avLst/>
          </a:prstGeom>
          <a:noFill/>
          <a:ln>
            <a:noFill/>
          </a:ln>
        </p:spPr>
      </p:pic>
      <p:pic>
        <p:nvPicPr>
          <p:cNvPr id="89" name="Google Shape;89;p16"/>
          <p:cNvPicPr preferRelativeResize="0"/>
          <p:nvPr/>
        </p:nvPicPr>
        <p:blipFill>
          <a:blip r:embed="rId3">
            <a:alphaModFix/>
          </a:blip>
          <a:stretch>
            <a:fillRect/>
          </a:stretch>
        </p:blipFill>
        <p:spPr>
          <a:xfrm rot="5400000">
            <a:off x="3868399" y="-605175"/>
            <a:ext cx="1407225" cy="2768324"/>
          </a:xfrm>
          <a:prstGeom prst="rect">
            <a:avLst/>
          </a:prstGeom>
          <a:noFill/>
          <a:ln>
            <a:noFill/>
          </a:ln>
        </p:spPr>
      </p:pic>
      <p:sp>
        <p:nvSpPr>
          <p:cNvPr id="90" name="Google Shape;90;p16"/>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p:nvPr/>
        </p:nvSpPr>
        <p:spPr>
          <a:xfrm>
            <a:off x="4548875" y="164550"/>
            <a:ext cx="4434000" cy="4707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172350" y="164550"/>
            <a:ext cx="4359300" cy="4707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type="title"/>
          </p:nvPr>
        </p:nvSpPr>
        <p:spPr>
          <a:xfrm>
            <a:off x="172350" y="101200"/>
            <a:ext cx="4270200" cy="1178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600">
                <a:latin typeface="Playfair Display"/>
                <a:ea typeface="Playfair Display"/>
                <a:cs typeface="Playfair Display"/>
                <a:sym typeface="Playfair Display"/>
              </a:rPr>
              <a:t>What Does a Query Letter Serve?</a:t>
            </a:r>
            <a:endParaRPr sz="3600">
              <a:latin typeface="Playfair Display"/>
              <a:ea typeface="Playfair Display"/>
              <a:cs typeface="Playfair Display"/>
              <a:sym typeface="Playfair Display"/>
            </a:endParaRPr>
          </a:p>
        </p:txBody>
      </p:sp>
      <p:sp>
        <p:nvSpPr>
          <p:cNvPr id="98" name="Google Shape;98;p17"/>
          <p:cNvSpPr txBox="1"/>
          <p:nvPr>
            <p:ph idx="1" type="body"/>
          </p:nvPr>
        </p:nvSpPr>
        <p:spPr>
          <a:xfrm>
            <a:off x="4682675" y="269400"/>
            <a:ext cx="4166400" cy="46047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sz="1800">
                <a:latin typeface="Playfair Display"/>
                <a:ea typeface="Playfair Display"/>
                <a:cs typeface="Playfair Display"/>
                <a:sym typeface="Playfair Display"/>
              </a:rPr>
              <a:t>Opens a conversation by </a:t>
            </a:r>
            <a:r>
              <a:rPr b="1" lang="en" sz="1800">
                <a:latin typeface="Playfair Display"/>
                <a:ea typeface="Playfair Display"/>
                <a:cs typeface="Playfair Display"/>
                <a:sym typeface="Playfair Display"/>
              </a:rPr>
              <a:t>introducing</a:t>
            </a:r>
            <a:r>
              <a:rPr b="1" lang="en" sz="1800">
                <a:latin typeface="Playfair Display"/>
                <a:ea typeface="Playfair Display"/>
                <a:cs typeface="Playfair Display"/>
                <a:sym typeface="Playfair Display"/>
              </a:rPr>
              <a:t> the most intriguing elements </a:t>
            </a:r>
            <a:r>
              <a:rPr lang="en" sz="1800">
                <a:latin typeface="Playfair Display"/>
                <a:ea typeface="Playfair Display"/>
                <a:cs typeface="Playfair Display"/>
                <a:sym typeface="Playfair Display"/>
              </a:rPr>
              <a:t>of your book and </a:t>
            </a:r>
            <a:r>
              <a:rPr b="1" lang="en" sz="1800">
                <a:latin typeface="Playfair Display"/>
                <a:ea typeface="Playfair Display"/>
                <a:cs typeface="Playfair Display"/>
                <a:sym typeface="Playfair Display"/>
              </a:rPr>
              <a:t>who you are as an author</a:t>
            </a:r>
            <a:endParaRPr b="1" sz="1800">
              <a:latin typeface="Playfair Display"/>
              <a:ea typeface="Playfair Display"/>
              <a:cs typeface="Playfair Display"/>
              <a:sym typeface="Playfair Display"/>
            </a:endParaRPr>
          </a:p>
          <a:p>
            <a:pPr indent="-342900" lvl="0" marL="457200" rtl="0" algn="l">
              <a:lnSpc>
                <a:spcPct val="115000"/>
              </a:lnSpc>
              <a:spcBef>
                <a:spcPts val="0"/>
              </a:spcBef>
              <a:spcAft>
                <a:spcPts val="0"/>
              </a:spcAft>
              <a:buSzPts val="1800"/>
              <a:buFont typeface="Playfair Display"/>
              <a:buChar char="➢"/>
            </a:pPr>
            <a:r>
              <a:rPr lang="en" sz="1800">
                <a:latin typeface="Playfair Display"/>
                <a:ea typeface="Playfair Display"/>
                <a:cs typeface="Playfair Display"/>
                <a:sym typeface="Playfair Display"/>
              </a:rPr>
              <a:t>Demonstrates a </a:t>
            </a:r>
            <a:r>
              <a:rPr b="1" lang="en" sz="1800">
                <a:latin typeface="Playfair Display"/>
                <a:ea typeface="Playfair Display"/>
                <a:cs typeface="Playfair Display"/>
                <a:sym typeface="Playfair Display"/>
              </a:rPr>
              <a:t>popular readership or context for your work</a:t>
            </a:r>
            <a:endParaRPr sz="1800">
              <a:latin typeface="Playfair Display"/>
              <a:ea typeface="Playfair Display"/>
              <a:cs typeface="Playfair Display"/>
              <a:sym typeface="Playfair Display"/>
            </a:endParaRPr>
          </a:p>
          <a:p>
            <a:pPr indent="-342900" lvl="0" marL="457200" rtl="0" algn="l">
              <a:lnSpc>
                <a:spcPct val="115000"/>
              </a:lnSpc>
              <a:spcBef>
                <a:spcPts val="0"/>
              </a:spcBef>
              <a:spcAft>
                <a:spcPts val="0"/>
              </a:spcAft>
              <a:buSzPts val="1800"/>
              <a:buFont typeface="Playfair Display"/>
              <a:buChar char="➢"/>
            </a:pPr>
            <a:r>
              <a:rPr b="1" lang="en" sz="1800">
                <a:latin typeface="Playfair Display"/>
                <a:ea typeface="Playfair Display"/>
                <a:cs typeface="Playfair Display"/>
                <a:sym typeface="Playfair Display"/>
              </a:rPr>
              <a:t>Defines your genre</a:t>
            </a:r>
            <a:r>
              <a:rPr lang="en" sz="1800">
                <a:latin typeface="Playfair Display"/>
                <a:ea typeface="Playfair Display"/>
                <a:cs typeface="Playfair Display"/>
                <a:sym typeface="Playfair Display"/>
              </a:rPr>
              <a:t> to help agents and publishers place your book on a shelf</a:t>
            </a:r>
            <a:endParaRPr sz="1800">
              <a:latin typeface="Playfair Display"/>
              <a:ea typeface="Playfair Display"/>
              <a:cs typeface="Playfair Display"/>
              <a:sym typeface="Playfair Display"/>
            </a:endParaRPr>
          </a:p>
          <a:p>
            <a:pPr indent="-342900" lvl="0" marL="457200" rtl="0" algn="l">
              <a:lnSpc>
                <a:spcPct val="115000"/>
              </a:lnSpc>
              <a:spcBef>
                <a:spcPts val="0"/>
              </a:spcBef>
              <a:spcAft>
                <a:spcPts val="0"/>
              </a:spcAft>
              <a:buSzPts val="1800"/>
              <a:buFont typeface="Playfair Display"/>
              <a:buChar char="➢"/>
            </a:pPr>
            <a:r>
              <a:rPr lang="en" sz="1800">
                <a:latin typeface="Playfair Display"/>
                <a:ea typeface="Playfair Display"/>
                <a:cs typeface="Playfair Display"/>
                <a:sym typeface="Playfair Display"/>
              </a:rPr>
              <a:t>Leaves your reader with </a:t>
            </a:r>
            <a:r>
              <a:rPr b="1" lang="en" sz="1800">
                <a:latin typeface="Playfair Display"/>
                <a:ea typeface="Playfair Display"/>
                <a:cs typeface="Playfair Display"/>
                <a:sym typeface="Playfair Display"/>
              </a:rPr>
              <a:t>a memorable takeaway</a:t>
            </a:r>
            <a:endParaRPr b="1" sz="1800">
              <a:latin typeface="Playfair Display"/>
              <a:ea typeface="Playfair Display"/>
              <a:cs typeface="Playfair Display"/>
              <a:sym typeface="Playfair Display"/>
            </a:endParaRPr>
          </a:p>
          <a:p>
            <a:pPr indent="-342900" lvl="0" marL="457200" rtl="0" algn="l">
              <a:lnSpc>
                <a:spcPct val="115000"/>
              </a:lnSpc>
              <a:spcBef>
                <a:spcPts val="0"/>
              </a:spcBef>
              <a:spcAft>
                <a:spcPts val="0"/>
              </a:spcAft>
              <a:buSzPts val="1800"/>
              <a:buFont typeface="Playfair Display"/>
              <a:buChar char="➢"/>
            </a:pPr>
            <a:r>
              <a:rPr lang="en" sz="1800">
                <a:latin typeface="Playfair Display"/>
                <a:ea typeface="Playfair Display"/>
                <a:cs typeface="Playfair Display"/>
                <a:sym typeface="Playfair Display"/>
              </a:rPr>
              <a:t>...and a next step for </a:t>
            </a:r>
            <a:r>
              <a:rPr b="1" lang="en" sz="1800">
                <a:latin typeface="Playfair Display"/>
                <a:ea typeface="Playfair Display"/>
                <a:cs typeface="Playfair Display"/>
                <a:sym typeface="Playfair Display"/>
              </a:rPr>
              <a:t>continuing the conversation</a:t>
            </a:r>
            <a:endParaRPr i="1" sz="1800">
              <a:latin typeface="Playfair Display"/>
              <a:ea typeface="Playfair Display"/>
              <a:cs typeface="Playfair Display"/>
              <a:sym typeface="Playfair Display"/>
            </a:endParaRPr>
          </a:p>
        </p:txBody>
      </p:sp>
      <p:pic>
        <p:nvPicPr>
          <p:cNvPr id="99" name="Google Shape;99;p17"/>
          <p:cNvPicPr preferRelativeResize="0"/>
          <p:nvPr/>
        </p:nvPicPr>
        <p:blipFill>
          <a:blip r:embed="rId3">
            <a:alphaModFix/>
          </a:blip>
          <a:stretch>
            <a:fillRect/>
          </a:stretch>
        </p:blipFill>
        <p:spPr>
          <a:xfrm>
            <a:off x="908512" y="1618850"/>
            <a:ext cx="2797875" cy="3083524"/>
          </a:xfrm>
          <a:prstGeom prst="rect">
            <a:avLst/>
          </a:prstGeom>
          <a:noFill/>
          <a:ln>
            <a:noFill/>
          </a:ln>
        </p:spPr>
      </p:pic>
      <p:sp>
        <p:nvSpPr>
          <p:cNvPr id="100" name="Google Shape;100;p17"/>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4800" y="572100"/>
            <a:ext cx="4045200" cy="1344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latin typeface="Playfair Display"/>
                <a:ea typeface="Playfair Display"/>
                <a:cs typeface="Playfair Display"/>
                <a:sym typeface="Playfair Display"/>
              </a:rPr>
              <a:t>7 Deadly Sins of Query Letters</a:t>
            </a:r>
            <a:endParaRPr sz="3600">
              <a:latin typeface="Playfair Display"/>
              <a:ea typeface="Playfair Display"/>
              <a:cs typeface="Playfair Display"/>
              <a:sym typeface="Playfair Display"/>
            </a:endParaRPr>
          </a:p>
        </p:txBody>
      </p:sp>
      <p:sp>
        <p:nvSpPr>
          <p:cNvPr id="106" name="Google Shape;106;p18"/>
          <p:cNvSpPr txBox="1"/>
          <p:nvPr>
            <p:ph idx="2" type="body"/>
          </p:nvPr>
        </p:nvSpPr>
        <p:spPr>
          <a:xfrm>
            <a:off x="4572000" y="154275"/>
            <a:ext cx="4572000" cy="4556700"/>
          </a:xfrm>
          <a:prstGeom prst="rect">
            <a:avLst/>
          </a:prstGeom>
        </p:spPr>
        <p:txBody>
          <a:bodyPr anchorCtr="0" anchor="ctr"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Your introduction feels </a:t>
            </a:r>
            <a:r>
              <a:rPr b="1" lang="en" sz="1500">
                <a:solidFill>
                  <a:schemeClr val="dk1"/>
                </a:solidFill>
                <a:latin typeface="Playfair Display"/>
                <a:ea typeface="Playfair Display"/>
                <a:cs typeface="Playfair Display"/>
                <a:sym typeface="Playfair Display"/>
              </a:rPr>
              <a:t>impersonal</a:t>
            </a:r>
            <a:endParaRPr b="1" sz="1500">
              <a:solidFill>
                <a:schemeClr val="dk1"/>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 don’t clearly </a:t>
            </a:r>
            <a:r>
              <a:rPr b="1" lang="en" sz="1500">
                <a:solidFill>
                  <a:schemeClr val="dk1"/>
                </a:solidFill>
                <a:latin typeface="Playfair Display"/>
                <a:ea typeface="Playfair Display"/>
                <a:cs typeface="Playfair Display"/>
                <a:sym typeface="Playfair Display"/>
              </a:rPr>
              <a:t>categorize your book</a:t>
            </a:r>
            <a:endParaRPr sz="1500">
              <a:solidFill>
                <a:schemeClr val="dk1"/>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 </a:t>
            </a:r>
            <a:r>
              <a:rPr b="1" lang="en" sz="1500">
                <a:solidFill>
                  <a:schemeClr val="dk1"/>
                </a:solidFill>
                <a:latin typeface="Playfair Display"/>
                <a:ea typeface="Playfair Display"/>
                <a:cs typeface="Playfair Display"/>
                <a:sym typeface="Playfair Display"/>
              </a:rPr>
              <a:t>don’t identify the audience</a:t>
            </a:r>
            <a:r>
              <a:rPr lang="en" sz="1500">
                <a:solidFill>
                  <a:schemeClr val="dk1"/>
                </a:solidFill>
                <a:latin typeface="Playfair Display"/>
                <a:ea typeface="Playfair Display"/>
                <a:cs typeface="Playfair Display"/>
                <a:sym typeface="Playfair Display"/>
              </a:rPr>
              <a:t> for your book </a:t>
            </a:r>
            <a:endParaRPr sz="1500">
              <a:solidFill>
                <a:schemeClr val="dk1"/>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 fail to discuss how you’re </a:t>
            </a:r>
            <a:r>
              <a:rPr b="1" lang="en" sz="1500">
                <a:solidFill>
                  <a:schemeClr val="dk1"/>
                </a:solidFill>
                <a:latin typeface="Playfair Display"/>
                <a:ea typeface="Playfair Display"/>
                <a:cs typeface="Playfair Display"/>
                <a:sym typeface="Playfair Display"/>
              </a:rPr>
              <a:t>currently engaging that audience</a:t>
            </a:r>
            <a:r>
              <a:rPr lang="en" sz="1500">
                <a:solidFill>
                  <a:schemeClr val="dk1"/>
                </a:solidFill>
                <a:latin typeface="Playfair Display"/>
                <a:ea typeface="Playfair Display"/>
                <a:cs typeface="Playfair Display"/>
                <a:sym typeface="Playfair Display"/>
              </a:rPr>
              <a:t> or any audience at all </a:t>
            </a:r>
            <a:endParaRPr sz="1500">
              <a:solidFill>
                <a:schemeClr val="dk1"/>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Your overall </a:t>
            </a:r>
            <a:r>
              <a:rPr b="1" lang="en" sz="1500">
                <a:solidFill>
                  <a:schemeClr val="dk1"/>
                </a:solidFill>
                <a:latin typeface="Playfair Display"/>
                <a:ea typeface="Playfair Display"/>
                <a:cs typeface="Playfair Display"/>
                <a:sym typeface="Playfair Display"/>
              </a:rPr>
              <a:t>synopsis feels cluttered</a:t>
            </a:r>
            <a:r>
              <a:rPr lang="en" sz="1500">
                <a:solidFill>
                  <a:schemeClr val="dk1"/>
                </a:solidFill>
                <a:latin typeface="Playfair Display"/>
                <a:ea typeface="Playfair Display"/>
                <a:cs typeface="Playfair Display"/>
                <a:sym typeface="Playfair Display"/>
              </a:rPr>
              <a:t> or you talk about more than </a:t>
            </a:r>
            <a:r>
              <a:rPr lang="en" sz="1500">
                <a:solidFill>
                  <a:schemeClr val="dk1"/>
                </a:solidFill>
                <a:latin typeface="Playfair Display"/>
                <a:ea typeface="Playfair Display"/>
                <a:cs typeface="Playfair Display"/>
                <a:sym typeface="Playfair Display"/>
              </a:rPr>
              <a:t>one book</a:t>
            </a:r>
            <a:r>
              <a:rPr lang="en" sz="1500">
                <a:solidFill>
                  <a:schemeClr val="dk1"/>
                </a:solidFill>
                <a:latin typeface="Playfair Display"/>
                <a:ea typeface="Playfair Display"/>
                <a:cs typeface="Playfair Display"/>
                <a:sym typeface="Playfair Display"/>
              </a:rPr>
              <a:t> in one letter</a:t>
            </a:r>
            <a:endParaRPr sz="1500">
              <a:solidFill>
                <a:schemeClr val="dk1"/>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 make no connection to the market: </a:t>
            </a:r>
            <a:r>
              <a:rPr b="1" lang="en" sz="1500">
                <a:solidFill>
                  <a:schemeClr val="dk1"/>
                </a:solidFill>
                <a:latin typeface="Playfair Display"/>
                <a:ea typeface="Playfair Display"/>
                <a:cs typeface="Playfair Display"/>
                <a:sym typeface="Playfair Display"/>
              </a:rPr>
              <a:t>why your book is timely, what it resembles, how it fills a gap</a:t>
            </a:r>
            <a:endParaRPr b="1" sz="1500">
              <a:solidFill>
                <a:schemeClr val="dk1"/>
              </a:solidFill>
              <a:latin typeface="Playfair Display"/>
              <a:ea typeface="Playfair Display"/>
              <a:cs typeface="Playfair Display"/>
              <a:sym typeface="Playfair Display"/>
            </a:endParaRPr>
          </a:p>
          <a:p>
            <a:pPr indent="-323850" lvl="0" marL="457200" rtl="0" algn="l">
              <a:lnSpc>
                <a:spcPct val="150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You </a:t>
            </a:r>
            <a:r>
              <a:rPr b="1" lang="en" sz="1500">
                <a:solidFill>
                  <a:schemeClr val="dk1"/>
                </a:solidFill>
                <a:latin typeface="Playfair Display"/>
                <a:ea typeface="Playfair Display"/>
                <a:cs typeface="Playfair Display"/>
                <a:sym typeface="Playfair Display"/>
              </a:rPr>
              <a:t>end passively</a:t>
            </a:r>
            <a:r>
              <a:rPr lang="en" sz="1500">
                <a:solidFill>
                  <a:schemeClr val="dk1"/>
                </a:solidFill>
                <a:latin typeface="Playfair Display"/>
                <a:ea typeface="Playfair Display"/>
                <a:cs typeface="Playfair Display"/>
                <a:sym typeface="Playfair Display"/>
              </a:rPr>
              <a:t>, requiring no further interaction</a:t>
            </a:r>
            <a:endParaRPr sz="1500">
              <a:solidFill>
                <a:schemeClr val="dk1"/>
              </a:solidFill>
            </a:endParaRPr>
          </a:p>
        </p:txBody>
      </p:sp>
      <p:cxnSp>
        <p:nvCxnSpPr>
          <p:cNvPr id="107" name="Google Shape;107;p18"/>
          <p:cNvCxnSpPr/>
          <p:nvPr/>
        </p:nvCxnSpPr>
        <p:spPr>
          <a:xfrm>
            <a:off x="709450" y="2014325"/>
            <a:ext cx="3255900" cy="0"/>
          </a:xfrm>
          <a:prstGeom prst="straightConnector1">
            <a:avLst/>
          </a:prstGeom>
          <a:noFill/>
          <a:ln cap="flat" cmpd="sng" w="38100">
            <a:solidFill>
              <a:schemeClr val="lt1"/>
            </a:solidFill>
            <a:prstDash val="dash"/>
            <a:round/>
            <a:headEnd len="med" w="med" type="none"/>
            <a:tailEnd len="med" w="med" type="none"/>
          </a:ln>
        </p:spPr>
      </p:cxnSp>
      <p:pic>
        <p:nvPicPr>
          <p:cNvPr id="108" name="Google Shape;108;p18"/>
          <p:cNvPicPr preferRelativeResize="0"/>
          <p:nvPr/>
        </p:nvPicPr>
        <p:blipFill rotWithShape="1">
          <a:blip r:embed="rId3">
            <a:alphaModFix/>
          </a:blip>
          <a:srcRect b="14896" l="3053" r="0" t="31518"/>
          <a:stretch/>
        </p:blipFill>
        <p:spPr>
          <a:xfrm>
            <a:off x="846166" y="2238338"/>
            <a:ext cx="2982460" cy="2472645"/>
          </a:xfrm>
          <a:prstGeom prst="rect">
            <a:avLst/>
          </a:prstGeom>
          <a:noFill/>
          <a:ln>
            <a:noFill/>
          </a:ln>
        </p:spPr>
      </p:pic>
      <p:sp>
        <p:nvSpPr>
          <p:cNvPr id="109" name="Google Shape;109;p18"/>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000"/>
                                        <p:tgtEl>
                                          <p:spTgt spid="1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animEffect filter="fade" transition="in">
                                      <p:cBhvr>
                                        <p:cTn dur="1000"/>
                                        <p:tgtEl>
                                          <p:spTgt spid="10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13" name="Shape 113"/>
        <p:cNvGrpSpPr/>
        <p:nvPr/>
      </p:nvGrpSpPr>
      <p:grpSpPr>
        <a:xfrm>
          <a:off x="0" y="0"/>
          <a:ext cx="0" cy="0"/>
          <a:chOff x="0" y="0"/>
          <a:chExt cx="0" cy="0"/>
        </a:xfrm>
      </p:grpSpPr>
      <p:sp>
        <p:nvSpPr>
          <p:cNvPr id="114" name="Google Shape;114;p19"/>
          <p:cNvSpPr txBox="1"/>
          <p:nvPr>
            <p:ph type="title"/>
          </p:nvPr>
        </p:nvSpPr>
        <p:spPr>
          <a:xfrm>
            <a:off x="1696200" y="0"/>
            <a:ext cx="5751600" cy="1114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600">
                <a:latin typeface="Playfair Display"/>
                <a:ea typeface="Playfair Display"/>
                <a:cs typeface="Playfair Display"/>
                <a:sym typeface="Playfair Display"/>
              </a:rPr>
              <a:t>9 Winning Strategies</a:t>
            </a:r>
            <a:endParaRPr sz="3600">
              <a:latin typeface="Playfair Display"/>
              <a:ea typeface="Playfair Display"/>
              <a:cs typeface="Playfair Display"/>
              <a:sym typeface="Playfair Display"/>
            </a:endParaRPr>
          </a:p>
        </p:txBody>
      </p:sp>
      <p:sp>
        <p:nvSpPr>
          <p:cNvPr id="115" name="Google Shape;115;p19"/>
          <p:cNvSpPr txBox="1"/>
          <p:nvPr>
            <p:ph idx="4294967295" type="body"/>
          </p:nvPr>
        </p:nvSpPr>
        <p:spPr>
          <a:xfrm>
            <a:off x="0" y="1114800"/>
            <a:ext cx="6625800" cy="3919500"/>
          </a:xfrm>
          <a:prstGeom prst="rect">
            <a:avLst/>
          </a:prstGeom>
        </p:spPr>
        <p:txBody>
          <a:bodyPr anchorCtr="0" anchor="t" bIns="91425" lIns="91425" spcFirstLastPara="1" rIns="91425" wrap="square" tIns="91425">
            <a:normAutofit fontScale="25000" lnSpcReduction="20000"/>
          </a:bodyPr>
          <a:lstStyle/>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Your </a:t>
            </a:r>
            <a:r>
              <a:rPr b="1" lang="en" sz="5600">
                <a:solidFill>
                  <a:schemeClr val="dk1"/>
                </a:solidFill>
                <a:latin typeface="Playfair Display"/>
                <a:ea typeface="Playfair Display"/>
                <a:cs typeface="Playfair Display"/>
                <a:sym typeface="Playfair Display"/>
              </a:rPr>
              <a:t>introduction feels </a:t>
            </a:r>
            <a:r>
              <a:rPr b="1" lang="en" sz="5600">
                <a:solidFill>
                  <a:schemeClr val="dk1"/>
                </a:solidFill>
                <a:latin typeface="Playfair Display"/>
                <a:ea typeface="Playfair Display"/>
                <a:cs typeface="Playfair Display"/>
                <a:sym typeface="Playfair Display"/>
              </a:rPr>
              <a:t>personal</a:t>
            </a:r>
            <a:r>
              <a:rPr lang="en" sz="5600">
                <a:solidFill>
                  <a:schemeClr val="lt1"/>
                </a:solidFill>
                <a:latin typeface="Playfair Display"/>
                <a:ea typeface="Playfair Display"/>
                <a:cs typeface="Playfair Display"/>
                <a:sym typeface="Playfair Display"/>
              </a:rPr>
              <a:t> and you’ve </a:t>
            </a:r>
            <a:r>
              <a:rPr b="1" lang="en" sz="5600">
                <a:solidFill>
                  <a:schemeClr val="dk1"/>
                </a:solidFill>
                <a:latin typeface="Playfair Display"/>
                <a:ea typeface="Playfair Display"/>
                <a:cs typeface="Playfair Display"/>
                <a:sym typeface="Playfair Display"/>
              </a:rPr>
              <a:t>followed agency guidelines</a:t>
            </a:r>
            <a:endParaRPr b="1" sz="5600">
              <a:solidFill>
                <a:schemeClr val="dk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clearly and concisely articulated the answer to: </a:t>
            </a:r>
            <a:r>
              <a:rPr b="1" lang="en" sz="5600">
                <a:solidFill>
                  <a:schemeClr val="dk1"/>
                </a:solidFill>
                <a:latin typeface="Playfair Display"/>
                <a:ea typeface="Playfair Display"/>
                <a:cs typeface="Playfair Display"/>
                <a:sym typeface="Playfair Display"/>
              </a:rPr>
              <a:t>why your book now?</a:t>
            </a:r>
            <a:endParaRPr b="1" sz="5600">
              <a:solidFill>
                <a:schemeClr val="dk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a:t>
            </a:r>
            <a:r>
              <a:rPr b="1" lang="en" sz="5600">
                <a:solidFill>
                  <a:schemeClr val="dk1"/>
                </a:solidFill>
                <a:latin typeface="Playfair Display"/>
                <a:ea typeface="Playfair Display"/>
                <a:cs typeface="Playfair Display"/>
                <a:sym typeface="Playfair Display"/>
              </a:rPr>
              <a:t>identified a genre</a:t>
            </a:r>
            <a:r>
              <a:rPr lang="en" sz="5600">
                <a:solidFill>
                  <a:schemeClr val="lt1"/>
                </a:solidFill>
                <a:latin typeface="Playfair Display"/>
                <a:ea typeface="Playfair Display"/>
                <a:cs typeface="Playfair Display"/>
                <a:sym typeface="Playfair Display"/>
              </a:rPr>
              <a:t> that matches that person’s interests</a:t>
            </a:r>
            <a:endParaRPr sz="5600">
              <a:solidFill>
                <a:schemeClr val="lt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a:t>
            </a:r>
            <a:r>
              <a:rPr b="1" lang="en" sz="5600">
                <a:solidFill>
                  <a:schemeClr val="dk1"/>
                </a:solidFill>
                <a:latin typeface="Playfair Display"/>
                <a:ea typeface="Playfair Display"/>
                <a:cs typeface="Playfair Display"/>
                <a:sym typeface="Playfair Display"/>
              </a:rPr>
              <a:t>identified a clear audience</a:t>
            </a:r>
            <a:endParaRPr b="1" sz="5600">
              <a:solidFill>
                <a:schemeClr val="dk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a:t>
            </a:r>
            <a:r>
              <a:rPr b="1" lang="en" sz="5600">
                <a:solidFill>
                  <a:schemeClr val="dk1"/>
                </a:solidFill>
                <a:latin typeface="Playfair Display"/>
                <a:ea typeface="Playfair Display"/>
                <a:cs typeface="Playfair Display"/>
                <a:sym typeface="Playfair Display"/>
              </a:rPr>
              <a:t>highlighted the most dramatic or commercia</a:t>
            </a:r>
            <a:r>
              <a:rPr b="1" lang="en" sz="5600">
                <a:solidFill>
                  <a:schemeClr val="dk1"/>
                </a:solidFill>
                <a:latin typeface="Playfair Display"/>
                <a:ea typeface="Playfair Display"/>
                <a:cs typeface="Playfair Display"/>
                <a:sym typeface="Playfair Display"/>
              </a:rPr>
              <a:t>l</a:t>
            </a:r>
            <a:r>
              <a:rPr b="1" lang="en" sz="5600">
                <a:solidFill>
                  <a:schemeClr val="dk1"/>
                </a:solidFill>
                <a:latin typeface="Playfair Display"/>
                <a:ea typeface="Playfair Display"/>
                <a:cs typeface="Playfair Display"/>
                <a:sym typeface="Playfair Display"/>
              </a:rPr>
              <a:t> and </a:t>
            </a:r>
            <a:r>
              <a:rPr b="1" i="1" lang="en" sz="5600">
                <a:solidFill>
                  <a:schemeClr val="dk1"/>
                </a:solidFill>
                <a:latin typeface="Playfair Display"/>
                <a:ea typeface="Playfair Display"/>
                <a:cs typeface="Playfair Display"/>
                <a:sym typeface="Playfair Display"/>
              </a:rPr>
              <a:t>new</a:t>
            </a:r>
            <a:r>
              <a:rPr b="1" lang="en" sz="5600">
                <a:solidFill>
                  <a:schemeClr val="dk1"/>
                </a:solidFill>
                <a:latin typeface="Playfair Display"/>
                <a:ea typeface="Playfair Display"/>
                <a:cs typeface="Playfair Display"/>
                <a:sym typeface="Playfair Display"/>
              </a:rPr>
              <a:t> elements</a:t>
            </a:r>
            <a:r>
              <a:rPr lang="en" sz="5600">
                <a:solidFill>
                  <a:schemeClr val="lt1"/>
                </a:solidFill>
                <a:latin typeface="Playfair Display"/>
                <a:ea typeface="Playfair Display"/>
                <a:cs typeface="Playfair Display"/>
                <a:sym typeface="Playfair Display"/>
              </a:rPr>
              <a:t> of your story </a:t>
            </a:r>
            <a:endParaRPr sz="5600">
              <a:solidFill>
                <a:schemeClr val="lt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a:t>
            </a:r>
            <a:r>
              <a:rPr b="1" lang="en" sz="5600">
                <a:solidFill>
                  <a:schemeClr val="dk1"/>
                </a:solidFill>
                <a:latin typeface="Playfair Display"/>
                <a:ea typeface="Playfair Display"/>
                <a:cs typeface="Playfair Display"/>
                <a:sym typeface="Playfair Display"/>
              </a:rPr>
              <a:t>proven a platform</a:t>
            </a:r>
            <a:r>
              <a:rPr lang="en" sz="5600">
                <a:solidFill>
                  <a:schemeClr val="lt1"/>
                </a:solidFill>
                <a:latin typeface="Playfair Display"/>
                <a:ea typeface="Playfair Display"/>
                <a:cs typeface="Playfair Display"/>
                <a:sym typeface="Playfair Display"/>
              </a:rPr>
              <a:t>: your current audience, your reach, your overall ability to get strangers to buy your book</a:t>
            </a:r>
            <a:endParaRPr sz="5600">
              <a:solidFill>
                <a:schemeClr val="lt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a:t>
            </a:r>
            <a:r>
              <a:rPr b="1" lang="en" sz="5600">
                <a:solidFill>
                  <a:schemeClr val="dk1"/>
                </a:solidFill>
                <a:latin typeface="Playfair Display"/>
                <a:ea typeface="Playfair Display"/>
                <a:cs typeface="Playfair Display"/>
                <a:sym typeface="Playfair Display"/>
              </a:rPr>
              <a:t>alluded to the greater promise</a:t>
            </a:r>
            <a:r>
              <a:rPr lang="en" sz="5600">
                <a:solidFill>
                  <a:schemeClr val="lt1"/>
                </a:solidFill>
                <a:latin typeface="Playfair Display"/>
                <a:ea typeface="Playfair Display"/>
                <a:cs typeface="Playfair Display"/>
                <a:sym typeface="Playfair Display"/>
              </a:rPr>
              <a:t> of reading your book</a:t>
            </a:r>
            <a:endParaRPr sz="5600">
              <a:solidFill>
                <a:schemeClr val="lt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You’ve </a:t>
            </a:r>
            <a:r>
              <a:rPr b="1" lang="en" sz="5600">
                <a:solidFill>
                  <a:schemeClr val="dk1"/>
                </a:solidFill>
                <a:latin typeface="Playfair Display"/>
                <a:ea typeface="Playfair Display"/>
                <a:cs typeface="Playfair Display"/>
                <a:sym typeface="Playfair Display"/>
              </a:rPr>
              <a:t>offered some relevant, useful “comps”</a:t>
            </a:r>
            <a:endParaRPr b="1" sz="5600">
              <a:solidFill>
                <a:schemeClr val="dk1"/>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chemeClr val="lt1"/>
              </a:buClr>
              <a:buSzPct val="100000"/>
              <a:buFont typeface="Playfair Display"/>
              <a:buAutoNum type="arabicPeriod"/>
            </a:pPr>
            <a:r>
              <a:rPr lang="en" sz="5600">
                <a:solidFill>
                  <a:schemeClr val="lt1"/>
                </a:solidFill>
                <a:latin typeface="Playfair Display"/>
                <a:ea typeface="Playfair Display"/>
                <a:cs typeface="Playfair Display"/>
                <a:sym typeface="Playfair Display"/>
              </a:rPr>
              <a:t>...And you’ve </a:t>
            </a:r>
            <a:r>
              <a:rPr b="1" lang="en" sz="5600">
                <a:solidFill>
                  <a:schemeClr val="dk1"/>
                </a:solidFill>
                <a:latin typeface="Playfair Display"/>
                <a:ea typeface="Playfair Display"/>
                <a:cs typeface="Playfair Display"/>
                <a:sym typeface="Playfair Display"/>
              </a:rPr>
              <a:t>set up a next step for conversation</a:t>
            </a:r>
            <a:endParaRPr b="1" sz="5600">
              <a:solidFill>
                <a:schemeClr val="dk1"/>
              </a:solidFill>
              <a:latin typeface="Playfair Display"/>
              <a:ea typeface="Playfair Display"/>
              <a:cs typeface="Playfair Display"/>
              <a:sym typeface="Playfair Display"/>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cxnSp>
        <p:nvCxnSpPr>
          <p:cNvPr id="116" name="Google Shape;116;p19"/>
          <p:cNvCxnSpPr/>
          <p:nvPr/>
        </p:nvCxnSpPr>
        <p:spPr>
          <a:xfrm>
            <a:off x="2944050" y="907750"/>
            <a:ext cx="3255900" cy="0"/>
          </a:xfrm>
          <a:prstGeom prst="straightConnector1">
            <a:avLst/>
          </a:prstGeom>
          <a:noFill/>
          <a:ln cap="flat" cmpd="sng" w="38100">
            <a:solidFill>
              <a:schemeClr val="lt1"/>
            </a:solidFill>
            <a:prstDash val="dash"/>
            <a:round/>
            <a:headEnd len="med" w="med" type="none"/>
            <a:tailEnd len="med" w="med" type="none"/>
          </a:ln>
        </p:spPr>
      </p:cxnSp>
      <p:sp>
        <p:nvSpPr>
          <p:cNvPr id="117" name="Google Shape;117;p19"/>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
        <p:nvSpPr>
          <p:cNvPr id="118" name="Google Shape;118;p19"/>
          <p:cNvSpPr/>
          <p:nvPr/>
        </p:nvSpPr>
        <p:spPr>
          <a:xfrm rot="1074351">
            <a:off x="6920723" y="239738"/>
            <a:ext cx="1982738" cy="1335895"/>
          </a:xfrm>
          <a:prstGeom prst="wedgeEllipseCallout">
            <a:avLst>
              <a:gd fmla="val -20833" name="adj1"/>
              <a:gd fmla="val 625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rot="-942712">
            <a:off x="7113482" y="3583726"/>
            <a:ext cx="1597489" cy="1181119"/>
          </a:xfrm>
          <a:prstGeom prst="wedgeRoundRectCallout">
            <a:avLst>
              <a:gd fmla="val -20833" name="adj1"/>
              <a:gd fmla="val 62500" name="adj2"/>
              <a:gd fmla="val 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flipH="1" rot="-1096276">
            <a:off x="6926906" y="1841777"/>
            <a:ext cx="1693691" cy="1459934"/>
          </a:xfrm>
          <a:prstGeom prst="cloudCallout">
            <a:avLst>
              <a:gd fmla="val -20833" name="adj1"/>
              <a:gd fmla="val 625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txBox="1"/>
          <p:nvPr/>
        </p:nvSpPr>
        <p:spPr>
          <a:xfrm rot="1036216">
            <a:off x="7272663" y="630681"/>
            <a:ext cx="1395517" cy="55414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Georgia"/>
                <a:ea typeface="Georgia"/>
                <a:cs typeface="Georgia"/>
                <a:sym typeface="Georgia"/>
              </a:rPr>
              <a:t>Comps!</a:t>
            </a:r>
            <a:endParaRPr b="1" sz="2400">
              <a:solidFill>
                <a:schemeClr val="lt1"/>
              </a:solidFill>
              <a:latin typeface="Georgia"/>
              <a:ea typeface="Georgia"/>
              <a:cs typeface="Georgia"/>
              <a:sym typeface="Georgia"/>
            </a:endParaRPr>
          </a:p>
        </p:txBody>
      </p:sp>
      <p:sp>
        <p:nvSpPr>
          <p:cNvPr id="122" name="Google Shape;122;p19"/>
          <p:cNvSpPr txBox="1"/>
          <p:nvPr/>
        </p:nvSpPr>
        <p:spPr>
          <a:xfrm rot="-1019862">
            <a:off x="7214255" y="3897271"/>
            <a:ext cx="1395668" cy="55401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Georgia"/>
                <a:ea typeface="Georgia"/>
                <a:cs typeface="Georgia"/>
                <a:sym typeface="Georgia"/>
              </a:rPr>
              <a:t>Comps!</a:t>
            </a:r>
            <a:endParaRPr b="1" sz="2400">
              <a:solidFill>
                <a:schemeClr val="lt1"/>
              </a:solidFill>
              <a:latin typeface="Georgia"/>
              <a:ea typeface="Georgia"/>
              <a:cs typeface="Georgia"/>
              <a:sym typeface="Georgia"/>
            </a:endParaRPr>
          </a:p>
        </p:txBody>
      </p:sp>
      <p:sp>
        <p:nvSpPr>
          <p:cNvPr id="123" name="Google Shape;123;p19"/>
          <p:cNvSpPr txBox="1"/>
          <p:nvPr/>
        </p:nvSpPr>
        <p:spPr>
          <a:xfrm rot="-748602">
            <a:off x="7075979" y="2183699"/>
            <a:ext cx="1395558" cy="55398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Georgia"/>
                <a:ea typeface="Georgia"/>
                <a:cs typeface="Georgia"/>
                <a:sym typeface="Georgia"/>
              </a:rPr>
              <a:t>Comps!</a:t>
            </a:r>
            <a:endParaRPr b="1" sz="2400">
              <a:solidFill>
                <a:schemeClr val="lt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10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1000"/>
                                        <p:tgtEl>
                                          <p:spTgt spid="1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1000"/>
                                        <p:tgtEl>
                                          <p:spTgt spid="1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9" st="9"/>
                                            </p:txEl>
                                          </p:spTgt>
                                        </p:tgtEl>
                                        <p:attrNameLst>
                                          <p:attrName>style.visibility</p:attrName>
                                        </p:attrNameLst>
                                      </p:cBhvr>
                                      <p:to>
                                        <p:strVal val="visible"/>
                                      </p:to>
                                    </p:set>
                                    <p:animEffect filter="fade" transition="in">
                                      <p:cBhvr>
                                        <p:cTn dur="1000"/>
                                        <p:tgtEl>
                                          <p:spTgt spid="11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0" st="10"/>
                                            </p:txEl>
                                          </p:spTgt>
                                        </p:tgtEl>
                                        <p:attrNameLst>
                                          <p:attrName>style.visibility</p:attrName>
                                        </p:attrNameLst>
                                      </p:cBhvr>
                                      <p:to>
                                        <p:strVal val="visible"/>
                                      </p:to>
                                    </p:set>
                                    <p:animEffect filter="fade" transition="in">
                                      <p:cBhvr>
                                        <p:cTn dur="1000"/>
                                        <p:tgtEl>
                                          <p:spTgt spid="11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800">
                <a:latin typeface="Playfair Display"/>
                <a:ea typeface="Playfair Display"/>
                <a:cs typeface="Playfair Display"/>
                <a:sym typeface="Playfair Display"/>
              </a:rPr>
              <a:t>Query Letter Critique</a:t>
            </a:r>
            <a:endParaRPr sz="4800">
              <a:latin typeface="Playfair Display"/>
              <a:ea typeface="Playfair Display"/>
              <a:cs typeface="Playfair Display"/>
              <a:sym typeface="Playfair Display"/>
            </a:endParaRPr>
          </a:p>
        </p:txBody>
      </p:sp>
      <p:sp>
        <p:nvSpPr>
          <p:cNvPr id="129" name="Google Shape;129;p20"/>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pic>
        <p:nvPicPr>
          <p:cNvPr id="130" name="Google Shape;130;p20"/>
          <p:cNvPicPr preferRelativeResize="0"/>
          <p:nvPr/>
        </p:nvPicPr>
        <p:blipFill>
          <a:blip r:embed="rId3">
            <a:alphaModFix/>
          </a:blip>
          <a:stretch>
            <a:fillRect/>
          </a:stretch>
        </p:blipFill>
        <p:spPr>
          <a:xfrm flipH="1">
            <a:off x="89449" y="1583575"/>
            <a:ext cx="1481450" cy="1976326"/>
          </a:xfrm>
          <a:prstGeom prst="rect">
            <a:avLst/>
          </a:prstGeom>
          <a:noFill/>
          <a:ln>
            <a:noFill/>
          </a:ln>
        </p:spPr>
      </p:pic>
      <p:pic>
        <p:nvPicPr>
          <p:cNvPr id="131" name="Google Shape;131;p20"/>
          <p:cNvPicPr preferRelativeResize="0"/>
          <p:nvPr/>
        </p:nvPicPr>
        <p:blipFill>
          <a:blip r:embed="rId3">
            <a:alphaModFix/>
          </a:blip>
          <a:stretch>
            <a:fillRect/>
          </a:stretch>
        </p:blipFill>
        <p:spPr>
          <a:xfrm>
            <a:off x="7611874" y="1583575"/>
            <a:ext cx="1481450" cy="1976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430800" y="646125"/>
            <a:ext cx="8282400" cy="3445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5300">
                <a:solidFill>
                  <a:schemeClr val="dk2"/>
                </a:solidFill>
                <a:latin typeface="Playfair Display"/>
                <a:ea typeface="Playfair Display"/>
                <a:cs typeface="Playfair Display"/>
                <a:sym typeface="Playfair Display"/>
              </a:rPr>
              <a:t>Coming Next:</a:t>
            </a:r>
            <a:endParaRPr sz="5300">
              <a:solidFill>
                <a:schemeClr val="dk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sz="2650">
              <a:solidFill>
                <a:schemeClr val="dk2"/>
              </a:solidFill>
              <a:latin typeface="Playfair Display"/>
              <a:ea typeface="Playfair Display"/>
              <a:cs typeface="Playfair Display"/>
              <a:sym typeface="Playfair Display"/>
            </a:endParaRPr>
          </a:p>
          <a:p>
            <a:pPr indent="0" lvl="0" marL="0" rtl="0" algn="ctr">
              <a:spcBef>
                <a:spcPts val="0"/>
              </a:spcBef>
              <a:spcAft>
                <a:spcPts val="0"/>
              </a:spcAft>
              <a:buNone/>
            </a:pPr>
            <a:r>
              <a:rPr b="1" lang="en" sz="3300">
                <a:latin typeface="Playfair Display"/>
                <a:ea typeface="Playfair Display"/>
                <a:cs typeface="Playfair Display"/>
                <a:sym typeface="Playfair Display"/>
              </a:rPr>
              <a:t>“It Takes A Village” Marketing Workshop</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lang="en" sz="2650">
                <a:latin typeface="Playfair Display"/>
                <a:ea typeface="Playfair Display"/>
                <a:cs typeface="Playfair Display"/>
                <a:sym typeface="Playfair Display"/>
              </a:rPr>
              <a:t>November 18th at 12:30 pm ET</a:t>
            </a:r>
            <a:endParaRPr sz="2650">
              <a:latin typeface="Playfair Display"/>
              <a:ea typeface="Playfair Display"/>
              <a:cs typeface="Playfair Display"/>
              <a:sym typeface="Playfair Display"/>
            </a:endParaRPr>
          </a:p>
          <a:p>
            <a:pPr indent="0" lvl="0" marL="0" rtl="0" algn="ctr">
              <a:spcBef>
                <a:spcPts val="0"/>
              </a:spcBef>
              <a:spcAft>
                <a:spcPts val="0"/>
              </a:spcAft>
              <a:buNone/>
            </a:pPr>
            <a:r>
              <a:t/>
            </a:r>
            <a:endParaRPr sz="2650">
              <a:latin typeface="Playfair Display"/>
              <a:ea typeface="Playfair Display"/>
              <a:cs typeface="Playfair Display"/>
              <a:sym typeface="Playfair Display"/>
            </a:endParaRPr>
          </a:p>
          <a:p>
            <a:pPr indent="0" lvl="0" marL="0" rtl="0" algn="ctr">
              <a:spcBef>
                <a:spcPts val="0"/>
              </a:spcBef>
              <a:spcAft>
                <a:spcPts val="0"/>
              </a:spcAft>
              <a:buNone/>
            </a:pPr>
            <a:r>
              <a:rPr lang="en" sz="2650">
                <a:latin typeface="Playfair Display"/>
                <a:ea typeface="Playfair Display"/>
                <a:cs typeface="Playfair Display"/>
                <a:sym typeface="Playfair Display"/>
              </a:rPr>
              <a:t>https://lucindaliterary.com/workshops/#marketingvillage</a:t>
            </a:r>
            <a:endParaRPr sz="2650">
              <a:latin typeface="Playfair Display"/>
              <a:ea typeface="Playfair Display"/>
              <a:cs typeface="Playfair Display"/>
              <a:sym typeface="Playfair Display"/>
            </a:endParaRPr>
          </a:p>
          <a:p>
            <a:pPr indent="0" lvl="0" marL="0" rtl="0" algn="ctr">
              <a:spcBef>
                <a:spcPts val="0"/>
              </a:spcBef>
              <a:spcAft>
                <a:spcPts val="0"/>
              </a:spcAft>
              <a:buNone/>
            </a:pPr>
            <a:r>
              <a:t/>
            </a:r>
            <a:endParaRPr sz="2000">
              <a:solidFill>
                <a:schemeClr val="dk2"/>
              </a:solidFill>
              <a:latin typeface="Playfair Display"/>
              <a:ea typeface="Playfair Display"/>
              <a:cs typeface="Playfair Display"/>
              <a:sym typeface="Playfair Display"/>
            </a:endParaRPr>
          </a:p>
          <a:p>
            <a:pPr indent="0" lvl="0" marL="0" rtl="0" algn="ctr">
              <a:spcBef>
                <a:spcPts val="0"/>
              </a:spcBef>
              <a:spcAft>
                <a:spcPts val="0"/>
              </a:spcAft>
              <a:buNone/>
            </a:pPr>
            <a:r>
              <a:t/>
            </a:r>
            <a:endParaRPr i="1" sz="2000">
              <a:solidFill>
                <a:schemeClr val="dk2"/>
              </a:solidFill>
              <a:latin typeface="Playfair Display"/>
              <a:ea typeface="Playfair Display"/>
              <a:cs typeface="Playfair Display"/>
              <a:sym typeface="Playfair Display"/>
            </a:endParaRPr>
          </a:p>
          <a:p>
            <a:pPr indent="0" lvl="0" marL="0" rtl="0" algn="ctr">
              <a:spcBef>
                <a:spcPts val="0"/>
              </a:spcBef>
              <a:spcAft>
                <a:spcPts val="0"/>
              </a:spcAft>
              <a:buNone/>
            </a:pPr>
            <a:r>
              <a:rPr i="1" lang="en" sz="2000">
                <a:solidFill>
                  <a:schemeClr val="dk2"/>
                </a:solidFill>
                <a:latin typeface="Playfair Display"/>
                <a:ea typeface="Playfair Display"/>
                <a:cs typeface="Playfair Display"/>
                <a:sym typeface="Playfair Display"/>
              </a:rPr>
              <a:t>Use discount code </a:t>
            </a:r>
            <a:r>
              <a:rPr b="1" i="1" lang="en" sz="2000">
                <a:solidFill>
                  <a:schemeClr val="dk2"/>
                </a:solidFill>
                <a:latin typeface="Playfair Display"/>
                <a:ea typeface="Playfair Display"/>
                <a:cs typeface="Playfair Display"/>
                <a:sym typeface="Playfair Display"/>
              </a:rPr>
              <a:t>MARKET18</a:t>
            </a:r>
            <a:r>
              <a:rPr i="1" lang="en" sz="2000">
                <a:solidFill>
                  <a:schemeClr val="dk2"/>
                </a:solidFill>
                <a:latin typeface="Playfair Display"/>
                <a:ea typeface="Playfair Display"/>
                <a:cs typeface="Playfair Display"/>
                <a:sym typeface="Playfair Display"/>
              </a:rPr>
              <a:t> and receive 15% your registration for this event</a:t>
            </a:r>
            <a:endParaRPr i="1">
              <a:solidFill>
                <a:schemeClr val="dk2"/>
              </a:solidFill>
            </a:endParaRPr>
          </a:p>
        </p:txBody>
      </p:sp>
      <p:sp>
        <p:nvSpPr>
          <p:cNvPr id="137" name="Google Shape;137;p21"/>
          <p:cNvSpPr txBox="1"/>
          <p:nvPr/>
        </p:nvSpPr>
        <p:spPr>
          <a:xfrm>
            <a:off x="3222750" y="4871550"/>
            <a:ext cx="2698500" cy="2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latin typeface="Georgia"/>
                <a:ea typeface="Georgia"/>
                <a:cs typeface="Georgia"/>
                <a:sym typeface="Georgia"/>
              </a:rPr>
              <a:t>All Rights Reserved © 2021 Lucinda Literary</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